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handoutMasterIdLst>
    <p:handoutMasterId r:id="rId15"/>
  </p:handoutMasterIdLst>
  <p:sldIdLst>
    <p:sldId id="256" r:id="rId2"/>
    <p:sldId id="272" r:id="rId3"/>
    <p:sldId id="277" r:id="rId4"/>
    <p:sldId id="257" r:id="rId5"/>
    <p:sldId id="273" r:id="rId6"/>
    <p:sldId id="274" r:id="rId7"/>
    <p:sldId id="275" r:id="rId8"/>
    <p:sldId id="258" r:id="rId9"/>
    <p:sldId id="267" r:id="rId10"/>
    <p:sldId id="259" r:id="rId11"/>
    <p:sldId id="260" r:id="rId12"/>
    <p:sldId id="271" r:id="rId13"/>
    <p:sldId id="276" r:id="rId14"/>
  </p:sldIdLst>
  <p:sldSz cx="9144000" cy="6858000" type="screen4x3"/>
  <p:notesSz cx="68580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82" autoAdjust="0"/>
    <p:restoredTop sz="94671" autoAdjust="0"/>
  </p:normalViewPr>
  <p:slideViewPr>
    <p:cSldViewPr>
      <p:cViewPr varScale="1">
        <p:scale>
          <a:sx n="83" d="100"/>
          <a:sy n="83" d="100"/>
        </p:scale>
        <p:origin x="84" y="534"/>
      </p:cViewPr>
      <p:guideLst>
        <p:guide orient="horz" pos="2160"/>
        <p:guide pos="2880"/>
      </p:guideLst>
    </p:cSldViewPr>
  </p:slideViewPr>
  <p:outlineViewPr>
    <p:cViewPr>
      <p:scale>
        <a:sx n="33" d="100"/>
        <a:sy n="33" d="100"/>
      </p:scale>
      <p:origin x="0" y="1884"/>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482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64820"/>
          </a:xfrm>
          <a:prstGeom prst="rect">
            <a:avLst/>
          </a:prstGeom>
        </p:spPr>
        <p:txBody>
          <a:bodyPr vert="horz" lIns="91440" tIns="45720" rIns="91440" bIns="45720" rtlCol="0"/>
          <a:lstStyle>
            <a:lvl1pPr algn="r">
              <a:defRPr sz="1200"/>
            </a:lvl1pPr>
          </a:lstStyle>
          <a:p>
            <a:fld id="{A6614C3A-4BF1-49CA-9D79-F1D25AD91C19}" type="datetimeFigureOut">
              <a:rPr lang="en-US" smtClean="0"/>
              <a:t>2/4/2015</a:t>
            </a:fld>
            <a:endParaRPr lang="en-US"/>
          </a:p>
        </p:txBody>
      </p:sp>
      <p:sp>
        <p:nvSpPr>
          <p:cNvPr id="4" name="Footer Placeholder 3"/>
          <p:cNvSpPr>
            <a:spLocks noGrp="1"/>
          </p:cNvSpPr>
          <p:nvPr>
            <p:ph type="ftr" sz="quarter" idx="2"/>
          </p:nvPr>
        </p:nvSpPr>
        <p:spPr>
          <a:xfrm>
            <a:off x="0" y="8829967"/>
            <a:ext cx="2971800" cy="46482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829967"/>
            <a:ext cx="2971800" cy="464820"/>
          </a:xfrm>
          <a:prstGeom prst="rect">
            <a:avLst/>
          </a:prstGeom>
        </p:spPr>
        <p:txBody>
          <a:bodyPr vert="horz" lIns="91440" tIns="45720" rIns="91440" bIns="45720" rtlCol="0" anchor="b"/>
          <a:lstStyle>
            <a:lvl1pPr algn="r">
              <a:defRPr sz="1200"/>
            </a:lvl1pPr>
          </a:lstStyle>
          <a:p>
            <a:fld id="{611B5FA1-0BF6-48E8-9412-FEF38251B67A}" type="slidenum">
              <a:rPr lang="en-US" smtClean="0"/>
              <a:t>‹#›</a:t>
            </a:fld>
            <a:endParaRPr lang="en-US"/>
          </a:p>
        </p:txBody>
      </p:sp>
    </p:spTree>
    <p:extLst>
      <p:ext uri="{BB962C8B-B14F-4D97-AF65-F5344CB8AC3E}">
        <p14:creationId xmlns:p14="http://schemas.microsoft.com/office/powerpoint/2010/main" val="634444695"/>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5367B56-C2B4-4BB9-9D16-186D644893B2}" type="datetimeFigureOut">
              <a:rPr lang="en-US" smtClean="0"/>
              <a:t>2/4/2015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883F29-F55A-4DCC-B728-AE20FD96B9A4}" type="slidenum">
              <a:rPr lang="en-US" smtClean="0"/>
              <a:t>‹#›</a:t>
            </a:fld>
            <a:endParaRPr lang="en-US"/>
          </a:p>
        </p:txBody>
      </p:sp>
    </p:spTree>
    <p:extLst>
      <p:ext uri="{BB962C8B-B14F-4D97-AF65-F5344CB8AC3E}">
        <p14:creationId xmlns:p14="http://schemas.microsoft.com/office/powerpoint/2010/main" val="231972791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5367B56-C2B4-4BB9-9D16-186D644893B2}" type="datetimeFigureOut">
              <a:rPr lang="en-US" smtClean="0"/>
              <a:t>2/4/2015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883F29-F55A-4DCC-B728-AE20FD96B9A4}" type="slidenum">
              <a:rPr lang="en-US" smtClean="0"/>
              <a:t>‹#›</a:t>
            </a:fld>
            <a:endParaRPr lang="en-US"/>
          </a:p>
        </p:txBody>
      </p:sp>
    </p:spTree>
    <p:extLst>
      <p:ext uri="{BB962C8B-B14F-4D97-AF65-F5344CB8AC3E}">
        <p14:creationId xmlns:p14="http://schemas.microsoft.com/office/powerpoint/2010/main" val="180134937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5367B56-C2B4-4BB9-9D16-186D644893B2}" type="datetimeFigureOut">
              <a:rPr lang="en-US" smtClean="0"/>
              <a:t>2/4/2015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883F29-F55A-4DCC-B728-AE20FD96B9A4}" type="slidenum">
              <a:rPr lang="en-US" smtClean="0"/>
              <a:t>‹#›</a:t>
            </a:fld>
            <a:endParaRPr lang="en-US"/>
          </a:p>
        </p:txBody>
      </p:sp>
    </p:spTree>
    <p:extLst>
      <p:ext uri="{BB962C8B-B14F-4D97-AF65-F5344CB8AC3E}">
        <p14:creationId xmlns:p14="http://schemas.microsoft.com/office/powerpoint/2010/main" val="5599200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5367B56-C2B4-4BB9-9D16-186D644893B2}" type="datetimeFigureOut">
              <a:rPr lang="en-US" smtClean="0"/>
              <a:t>2/4/2015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883F29-F55A-4DCC-B728-AE20FD96B9A4}" type="slidenum">
              <a:rPr lang="en-US" smtClean="0"/>
              <a:t>‹#›</a:t>
            </a:fld>
            <a:endParaRPr lang="en-US"/>
          </a:p>
        </p:txBody>
      </p:sp>
    </p:spTree>
    <p:extLst>
      <p:ext uri="{BB962C8B-B14F-4D97-AF65-F5344CB8AC3E}">
        <p14:creationId xmlns:p14="http://schemas.microsoft.com/office/powerpoint/2010/main" val="24137511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5367B56-C2B4-4BB9-9D16-186D644893B2}" type="datetimeFigureOut">
              <a:rPr lang="en-US" smtClean="0"/>
              <a:t>2/4/2015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883F29-F55A-4DCC-B728-AE20FD96B9A4}" type="slidenum">
              <a:rPr lang="en-US" smtClean="0"/>
              <a:t>‹#›</a:t>
            </a:fld>
            <a:endParaRPr lang="en-US"/>
          </a:p>
        </p:txBody>
      </p:sp>
    </p:spTree>
    <p:extLst>
      <p:ext uri="{BB962C8B-B14F-4D97-AF65-F5344CB8AC3E}">
        <p14:creationId xmlns:p14="http://schemas.microsoft.com/office/powerpoint/2010/main" val="40695047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5367B56-C2B4-4BB9-9D16-186D644893B2}" type="datetimeFigureOut">
              <a:rPr lang="en-US" smtClean="0"/>
              <a:t>2/4/2015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F883F29-F55A-4DCC-B728-AE20FD96B9A4}" type="slidenum">
              <a:rPr lang="en-US" smtClean="0"/>
              <a:t>‹#›</a:t>
            </a:fld>
            <a:endParaRPr lang="en-US"/>
          </a:p>
        </p:txBody>
      </p:sp>
    </p:spTree>
    <p:extLst>
      <p:ext uri="{BB962C8B-B14F-4D97-AF65-F5344CB8AC3E}">
        <p14:creationId xmlns:p14="http://schemas.microsoft.com/office/powerpoint/2010/main" val="36377110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5367B56-C2B4-4BB9-9D16-186D644893B2}" type="datetimeFigureOut">
              <a:rPr lang="en-US" smtClean="0"/>
              <a:t>2/4/2015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F883F29-F55A-4DCC-B728-AE20FD96B9A4}" type="slidenum">
              <a:rPr lang="en-US" smtClean="0"/>
              <a:t>‹#›</a:t>
            </a:fld>
            <a:endParaRPr lang="en-US"/>
          </a:p>
        </p:txBody>
      </p:sp>
    </p:spTree>
    <p:extLst>
      <p:ext uri="{BB962C8B-B14F-4D97-AF65-F5344CB8AC3E}">
        <p14:creationId xmlns:p14="http://schemas.microsoft.com/office/powerpoint/2010/main" val="30371709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5367B56-C2B4-4BB9-9D16-186D644893B2}" type="datetimeFigureOut">
              <a:rPr lang="en-US" smtClean="0"/>
              <a:t>2/4/2015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F883F29-F55A-4DCC-B728-AE20FD96B9A4}" type="slidenum">
              <a:rPr lang="en-US" smtClean="0"/>
              <a:t>‹#›</a:t>
            </a:fld>
            <a:endParaRPr lang="en-US"/>
          </a:p>
        </p:txBody>
      </p:sp>
    </p:spTree>
    <p:extLst>
      <p:ext uri="{BB962C8B-B14F-4D97-AF65-F5344CB8AC3E}">
        <p14:creationId xmlns:p14="http://schemas.microsoft.com/office/powerpoint/2010/main" val="18080764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5367B56-C2B4-4BB9-9D16-186D644893B2}" type="datetimeFigureOut">
              <a:rPr lang="en-US" smtClean="0"/>
              <a:t>2/4/2015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F883F29-F55A-4DCC-B728-AE20FD96B9A4}" type="slidenum">
              <a:rPr lang="en-US" smtClean="0"/>
              <a:t>‹#›</a:t>
            </a:fld>
            <a:endParaRPr lang="en-US"/>
          </a:p>
        </p:txBody>
      </p:sp>
    </p:spTree>
    <p:extLst>
      <p:ext uri="{BB962C8B-B14F-4D97-AF65-F5344CB8AC3E}">
        <p14:creationId xmlns:p14="http://schemas.microsoft.com/office/powerpoint/2010/main" val="7239492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5367B56-C2B4-4BB9-9D16-186D644893B2}" type="datetimeFigureOut">
              <a:rPr lang="en-US" smtClean="0"/>
              <a:t>2/4/2015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F883F29-F55A-4DCC-B728-AE20FD96B9A4}" type="slidenum">
              <a:rPr lang="en-US" smtClean="0"/>
              <a:t>‹#›</a:t>
            </a:fld>
            <a:endParaRPr lang="en-US"/>
          </a:p>
        </p:txBody>
      </p:sp>
    </p:spTree>
    <p:extLst>
      <p:ext uri="{BB962C8B-B14F-4D97-AF65-F5344CB8AC3E}">
        <p14:creationId xmlns:p14="http://schemas.microsoft.com/office/powerpoint/2010/main" val="42731408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5367B56-C2B4-4BB9-9D16-186D644893B2}" type="datetimeFigureOut">
              <a:rPr lang="en-US" smtClean="0"/>
              <a:t>2/4/2015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F883F29-F55A-4DCC-B728-AE20FD96B9A4}" type="slidenum">
              <a:rPr lang="en-US" smtClean="0"/>
              <a:t>‹#›</a:t>
            </a:fld>
            <a:endParaRPr lang="en-US"/>
          </a:p>
        </p:txBody>
      </p:sp>
    </p:spTree>
    <p:extLst>
      <p:ext uri="{BB962C8B-B14F-4D97-AF65-F5344CB8AC3E}">
        <p14:creationId xmlns:p14="http://schemas.microsoft.com/office/powerpoint/2010/main" val="179579256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5367B56-C2B4-4BB9-9D16-186D644893B2}" type="datetimeFigureOut">
              <a:rPr lang="en-US" smtClean="0"/>
              <a:t>2/4/2015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F883F29-F55A-4DCC-B728-AE20FD96B9A4}" type="slidenum">
              <a:rPr lang="en-US" smtClean="0"/>
              <a:t>‹#›</a:t>
            </a:fld>
            <a:endParaRPr lang="en-US"/>
          </a:p>
        </p:txBody>
      </p:sp>
    </p:spTree>
    <p:extLst>
      <p:ext uri="{BB962C8B-B14F-4D97-AF65-F5344CB8AC3E}">
        <p14:creationId xmlns:p14="http://schemas.microsoft.com/office/powerpoint/2010/main" val="2082822608"/>
      </p:ext>
    </p:extLst>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hyperlink" Target="http://www.google.com/url?q=http://www.pinterest.com/pin/422142165043350882/&amp;sa=U&amp;ei=AubWUuHSBcOqkQfJv4DIDg&amp;ved=0CDIQ9QEwAQ&amp;usg=AFQjCNHtjTUpQICQi9pLtg46QlcCSFyU_Q" TargetMode="Externa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file:///C:\Users\lathomps\Desktop\The%20Century,%20America's%20Time_%20Boom%20To%20Bust%20(2%20of%203).wmv" TargetMode="External"/><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7.xml"/><Relationship Id="rId4" Type="http://schemas.openxmlformats.org/officeDocument/2006/relationships/image" Target="../media/image5.jpeg"/></Relationships>
</file>

<file path=ppt/slides/_rels/slide4.xml.rels><?xml version="1.0" encoding="UTF-8" standalone="yes"?>
<Relationships xmlns="http://schemas.openxmlformats.org/package/2006/relationships"><Relationship Id="rId3" Type="http://schemas.openxmlformats.org/officeDocument/2006/relationships/hyperlink" Target="http://www.britannica.com/EBchecked/media/51044" TargetMode="External"/><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http://www.equalrightsamendment.org/images/alicepaul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90600" y="11393"/>
            <a:ext cx="7162800" cy="6858383"/>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ctrTitle"/>
          </p:nvPr>
        </p:nvSpPr>
        <p:spPr>
          <a:xfrm>
            <a:off x="0" y="-304800"/>
            <a:ext cx="9144000" cy="1470025"/>
          </a:xfrm>
        </p:spPr>
        <p:txBody>
          <a:bodyPr>
            <a:noAutofit/>
          </a:bodyPr>
          <a:lstStyle/>
          <a:p>
            <a:r>
              <a:rPr lang="en-US" sz="8000" b="1" dirty="0" smtClean="0"/>
              <a:t>Women of the 1920s</a:t>
            </a:r>
            <a:endParaRPr lang="en-US" sz="8000" b="1" dirty="0"/>
          </a:p>
        </p:txBody>
      </p:sp>
      <p:sp>
        <p:nvSpPr>
          <p:cNvPr id="3" name="Subtitle 2"/>
          <p:cNvSpPr>
            <a:spLocks noGrp="1"/>
          </p:cNvSpPr>
          <p:nvPr>
            <p:ph type="subTitle" idx="1"/>
          </p:nvPr>
        </p:nvSpPr>
        <p:spPr>
          <a:xfrm>
            <a:off x="0" y="3886200"/>
            <a:ext cx="9144000" cy="2971800"/>
          </a:xfrm>
        </p:spPr>
        <p:txBody>
          <a:bodyPr>
            <a:normAutofit/>
          </a:bodyPr>
          <a:lstStyle/>
          <a:p>
            <a:r>
              <a:rPr lang="en-US" dirty="0" smtClean="0"/>
              <a:t>How did women’s lives change in the 1920s? </a:t>
            </a:r>
          </a:p>
          <a:p>
            <a:r>
              <a:rPr lang="en-US" dirty="0" smtClean="0"/>
              <a:t>What new roles did women take on?</a:t>
            </a:r>
          </a:p>
          <a:p>
            <a:r>
              <a:rPr lang="en-US" dirty="0" smtClean="0"/>
              <a:t>How did Americans’ perspectives of women change?</a:t>
            </a:r>
            <a:endParaRPr lang="en-US" dirty="0"/>
          </a:p>
          <a:p>
            <a:endParaRPr lang="en-US" sz="1600" dirty="0" smtClean="0"/>
          </a:p>
          <a:p>
            <a:endParaRPr lang="en-US" sz="1600" dirty="0"/>
          </a:p>
          <a:p>
            <a:endParaRPr lang="en-US" sz="1600" dirty="0" smtClean="0"/>
          </a:p>
        </p:txBody>
      </p:sp>
    </p:spTree>
    <p:extLst>
      <p:ext uri="{BB962C8B-B14F-4D97-AF65-F5344CB8AC3E}">
        <p14:creationId xmlns:p14="http://schemas.microsoft.com/office/powerpoint/2010/main" val="200647497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b="1" dirty="0" smtClean="0"/>
              <a:t>Property Rights</a:t>
            </a:r>
            <a:endParaRPr lang="en-US" b="1" dirty="0"/>
          </a:p>
        </p:txBody>
      </p:sp>
      <p:sp>
        <p:nvSpPr>
          <p:cNvPr id="3" name="Content Placeholder 2"/>
          <p:cNvSpPr>
            <a:spLocks noGrp="1"/>
          </p:cNvSpPr>
          <p:nvPr>
            <p:ph idx="1"/>
          </p:nvPr>
        </p:nvSpPr>
        <p:spPr>
          <a:xfrm>
            <a:off x="0" y="914400"/>
            <a:ext cx="9144000" cy="4525963"/>
          </a:xfrm>
        </p:spPr>
        <p:txBody>
          <a:bodyPr>
            <a:normAutofit/>
          </a:bodyPr>
          <a:lstStyle/>
          <a:p>
            <a:r>
              <a:rPr lang="en-US" sz="2400" dirty="0" smtClean="0"/>
              <a:t>Unemployment benefits now include women</a:t>
            </a:r>
          </a:p>
          <a:p>
            <a:r>
              <a:rPr lang="en-US" sz="2400" dirty="0"/>
              <a:t>B</a:t>
            </a:r>
            <a:r>
              <a:rPr lang="en-US" sz="2400" dirty="0" smtClean="0"/>
              <a:t>oth husband AND wife to inherit property equally</a:t>
            </a:r>
          </a:p>
          <a:p>
            <a:pPr lvl="1"/>
            <a:r>
              <a:rPr lang="en-US" sz="1800" dirty="0"/>
              <a:t>The Law of Property </a:t>
            </a:r>
            <a:r>
              <a:rPr lang="en-US" sz="1800" dirty="0" smtClean="0"/>
              <a:t>Act</a:t>
            </a:r>
            <a:endParaRPr lang="en-US" sz="1800" dirty="0"/>
          </a:p>
        </p:txBody>
      </p:sp>
      <p:pic>
        <p:nvPicPr>
          <p:cNvPr id="5121" name="Picture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99748" y="1752600"/>
            <a:ext cx="4891852" cy="4953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50656233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descr="http://www.vintagedancer.com/wp-content/uploads/1920s-college-kids-flickr-duke-yearbook.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73446" y="938135"/>
            <a:ext cx="3518154" cy="5767465"/>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457200" y="0"/>
            <a:ext cx="8229600" cy="1143000"/>
          </a:xfrm>
        </p:spPr>
        <p:txBody>
          <a:bodyPr/>
          <a:lstStyle/>
          <a:p>
            <a:r>
              <a:rPr lang="en-US" b="1" dirty="0" smtClean="0"/>
              <a:t>Education</a:t>
            </a:r>
            <a:endParaRPr lang="en-US" b="1" dirty="0"/>
          </a:p>
        </p:txBody>
      </p:sp>
      <p:sp>
        <p:nvSpPr>
          <p:cNvPr id="3" name="Content Placeholder 2"/>
          <p:cNvSpPr>
            <a:spLocks noGrp="1"/>
          </p:cNvSpPr>
          <p:nvPr>
            <p:ph idx="1"/>
          </p:nvPr>
        </p:nvSpPr>
        <p:spPr>
          <a:xfrm>
            <a:off x="0" y="838200"/>
            <a:ext cx="4648200" cy="5638800"/>
          </a:xfrm>
        </p:spPr>
        <p:txBody>
          <a:bodyPr>
            <a:noAutofit/>
          </a:bodyPr>
          <a:lstStyle/>
          <a:p>
            <a:r>
              <a:rPr lang="en-US" sz="2800" dirty="0"/>
              <a:t>W</a:t>
            </a:r>
            <a:r>
              <a:rPr lang="en-US" sz="2800" dirty="0" smtClean="0"/>
              <a:t>omen began attending large state colleges and universities</a:t>
            </a:r>
          </a:p>
          <a:p>
            <a:r>
              <a:rPr lang="en-US" sz="2800" dirty="0" smtClean="0"/>
              <a:t>Colleges became co-ed (boys AND girls allowed)</a:t>
            </a:r>
          </a:p>
          <a:p>
            <a:r>
              <a:rPr lang="en-US" sz="2800" dirty="0" smtClean="0"/>
              <a:t>It was common for a young woman to attend college with the intention of finding a suitable husband. </a:t>
            </a:r>
            <a:endParaRPr lang="en-US" sz="2800" dirty="0"/>
          </a:p>
        </p:txBody>
      </p:sp>
    </p:spTree>
    <p:extLst>
      <p:ext uri="{BB962C8B-B14F-4D97-AF65-F5344CB8AC3E}">
        <p14:creationId xmlns:p14="http://schemas.microsoft.com/office/powerpoint/2010/main" val="112191161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t0.gstatic.com/images?q=tbn:ANd9GcSs88vpVUnYkiisSnrNMPRhGO6uJtmcBGCKwUNoIvKLYo_XxGcdhBH7vbY">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43200" y="103632"/>
            <a:ext cx="3657600" cy="4315968"/>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ctrTitle"/>
          </p:nvPr>
        </p:nvSpPr>
        <p:spPr/>
        <p:txBody>
          <a:bodyPr>
            <a:noAutofit/>
          </a:bodyPr>
          <a:lstStyle/>
          <a:p>
            <a:r>
              <a:rPr lang="en-US" sz="9600" b="1" dirty="0" smtClean="0"/>
              <a:t>The End</a:t>
            </a:r>
            <a:endParaRPr lang="en-US" sz="9600" b="1" dirty="0"/>
          </a:p>
        </p:txBody>
      </p:sp>
      <p:sp>
        <p:nvSpPr>
          <p:cNvPr id="3" name="Subtitle 2"/>
          <p:cNvSpPr>
            <a:spLocks noGrp="1"/>
          </p:cNvSpPr>
          <p:nvPr>
            <p:ph type="subTitle" idx="1"/>
          </p:nvPr>
        </p:nvSpPr>
        <p:spPr>
          <a:xfrm>
            <a:off x="0" y="4495800"/>
            <a:ext cx="9144000" cy="1752600"/>
          </a:xfrm>
        </p:spPr>
        <p:txBody>
          <a:bodyPr/>
          <a:lstStyle/>
          <a:p>
            <a:r>
              <a:rPr lang="en-US" dirty="0" smtClean="0"/>
              <a:t>Make sure you took notes on the worksheet! </a:t>
            </a:r>
          </a:p>
          <a:p>
            <a:endParaRPr lang="en-US" dirty="0" smtClean="0"/>
          </a:p>
          <a:p>
            <a:r>
              <a:rPr lang="en-US" dirty="0" smtClean="0"/>
              <a:t>Go back through this video as needed!</a:t>
            </a:r>
            <a:endParaRPr lang="en-US" dirty="0"/>
          </a:p>
        </p:txBody>
      </p:sp>
    </p:spTree>
    <p:extLst>
      <p:ext uri="{BB962C8B-B14F-4D97-AF65-F5344CB8AC3E}">
        <p14:creationId xmlns:p14="http://schemas.microsoft.com/office/powerpoint/2010/main" val="291481265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Bellringer Quiz #1</a:t>
            </a:r>
            <a:endParaRPr lang="en-US" b="1" dirty="0"/>
          </a:p>
        </p:txBody>
      </p:sp>
      <p:sp>
        <p:nvSpPr>
          <p:cNvPr id="3" name="Content Placeholder 2"/>
          <p:cNvSpPr>
            <a:spLocks noGrp="1"/>
          </p:cNvSpPr>
          <p:nvPr>
            <p:ph idx="1"/>
          </p:nvPr>
        </p:nvSpPr>
        <p:spPr>
          <a:xfrm>
            <a:off x="0" y="1600200"/>
            <a:ext cx="9144000" cy="5257800"/>
          </a:xfrm>
        </p:spPr>
        <p:txBody>
          <a:bodyPr/>
          <a:lstStyle/>
          <a:p>
            <a:pPr marL="514350" indent="-514350">
              <a:buAutoNum type="arabicPeriod"/>
            </a:pPr>
            <a:r>
              <a:rPr lang="en-US" dirty="0" smtClean="0"/>
              <a:t>Which amendment granted women suffrage?</a:t>
            </a:r>
          </a:p>
          <a:p>
            <a:pPr marL="514350" indent="-514350">
              <a:buAutoNum type="arabicPeriod"/>
            </a:pPr>
            <a:r>
              <a:rPr lang="en-US" dirty="0" smtClean="0"/>
              <a:t>How were women’s voting rights similar to those of African-American men?</a:t>
            </a:r>
          </a:p>
          <a:p>
            <a:pPr marL="514350" indent="-514350">
              <a:buAutoNum type="arabicPeriod"/>
            </a:pPr>
            <a:r>
              <a:rPr lang="en-US" dirty="0" smtClean="0"/>
              <a:t>Identify THREE things that identified a FLAPPER?      </a:t>
            </a:r>
            <a:r>
              <a:rPr lang="en-US" sz="2000" dirty="0" smtClean="0"/>
              <a:t>(I know there are a lot more than three, pick your favorite or most memorable)</a:t>
            </a:r>
            <a:endParaRPr lang="en-US" dirty="0" smtClean="0"/>
          </a:p>
          <a:p>
            <a:pPr marL="514350" indent="-514350">
              <a:buAutoNum type="arabicPeriod"/>
            </a:pPr>
            <a:r>
              <a:rPr lang="en-US" dirty="0" smtClean="0"/>
              <a:t>Name THREE areas where women’s roles changed in the 1920s.</a:t>
            </a:r>
            <a:endParaRPr lang="en-US" dirty="0"/>
          </a:p>
        </p:txBody>
      </p:sp>
    </p:spTree>
    <p:extLst>
      <p:ext uri="{BB962C8B-B14F-4D97-AF65-F5344CB8AC3E}">
        <p14:creationId xmlns:p14="http://schemas.microsoft.com/office/powerpoint/2010/main" val="154106671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descr="data:image/jpeg;base64,/9j/4AAQSkZJRgABAQAAAQABAAD/2wCEAAkGBhQSERUUEhQVFRUWGBsZGBcVGBwcGBgdGBsZGhwcFxgcHCYeGBojHBwXHy8gIycpLCwsFx4xNTAqNSYsLCkBCQoKDgwOGg8PFykcHBwpKSkpKSksKSkpKSkpKSwpLCkpKSwpLCkpLCkpKSkpKSkpKSksKSkpKSksKSksLCwsLP/AABEIAQ0AuwMBIgACEQEDEQH/xAAcAAACAwEBAQEAAAAAAAAAAAAFBgMEBwIBAAj/xABJEAABAgQDBAcEBwUGBAcAAAABAhEAAwQhBRIxBkFRYRMicYGRobEHMsHRFCNSYnLh8EKCkqKyFSQzc8LxFjRDUzVEVGOTw9L/xAAXAQEBAQEAAAAAAAAAAAAAAAABAAID/8QAHREBAQEAAwEBAQEAAAAAAAAAAAERAjFBIWFREv/aAAwDAQACEQMRAD8AdghmbdHhVuiZo57jHR1R5LR4RaJwm0cKTEkJS0eEx2oRGuEOAY9Cbx4BHQMSegQGxvayXTKykFagHUxACQeL6nlE2P4sJMlRzhKiwDkO5NyBxAcxnIwtM8TE3XN1e5N7nrXD6M9jxuYy1IZar2koIHRZA/8A3CfRIg1gmMGeh1BOb7vukHQpfvDcRGKqoT0plnqsSCTuA3mHDYPHBLGVZJAsw3A7+wN5wSnGmJEdNHMtUSExtlxHChEhMcqVEnEeBMdgx7EkTGPGiQiPlCAowI+UkxIkR2FMYCX04XNC0lUwlIIJDqu358eJjqqokqWSUubeggxPihNl3/KBU1kRzHSzEbwsvSqOFq3RHPrEI99aUfiUB6xXTislXuzpZ7Fp+cWpYUYjUY7Up9IjmLhTgmEfH9pp02cumpHTkstY94neEn9kDjvaHGqq0y0KUosEgknsjMZ21Ilgop0grUXUtrFS724ndeCmPjsDNW6p08JPetV+JcXgHiyKikWU5iARlzp6pWBxI174uYnS1pDzZhS+iQoueNk7oGysFMxJPSjMNAsgZuwqMFIdNq1LZy5Zv9+Jho2S2amziVA5EMxJ7RoN8LEuWE3UAWIDPr8xGv7K4vInSgJAyZQHSdR374oh2WkgDlEyTEYMegxtlIDHio+BaBeKbRyZFpixm3ITdR/dEGoTaPc0KE7aufNfoUIlDTNNIKv/AMpPK8HMMqxlCDNTNmAOogh78hoIjgiVR5mipV1+XQZiObAdp+ECsVxyZKllYMtxuIJ83gUg/MnJQCpRCUjUmwj2mqUzEpWi6VBweUZXj+2xnoAUjKUuQEl0qVoCTwFy3Fo5lbZzE0yKYWy9VTPmUH91/wBm1i14Gsaqsg6RUWL6xLK90brDTd2RypF90QpgWqKGLYmJMvMxUq+VA1URe3LiYvLHCEda5wqZs2cy8pKJaQQAAQDd9N1zrflCIG1NdNCZxn3XZRMu+XNYJLXtpqGhcODAIM2XkWlXVCCohlas5AvY9U+Jhvk0UunWZi1EJVfKrUEXJN+sSpgABrHGMyKSZKKZq0y1vnOW7K3FQGvCJos4NQLVJWFJKSSW6xdJBZlJ1Q1zfUQ7bLYpMUk09R/iywGP20aBQ5/lC9hc5S+mSJktecpWCD1QU2IVfMlJAG63dEmC/UVCFKmIUVlSSEXAzEe6fsgsB2GGCuvaXjRQhMhJuu6uwaecKUqoSOilJylLuFHq5lEsFEi7P3tGkY/shJqyFTMwUA2ZJu3MaGFef7Jjm+rnsPvJv5GD6tXZ+HoV0aat1KKSCQ4QLvc+ULu11OlK1WYBICQlmto8N0/BuilyhOyz1iyFHq3Gj68r9kCqrCy/TTmWxBUke6lKVDMG1NuMKhCo8Mmzi0tCl9gjRdjtkVUrzpyusQ2RO7i/Ew5SKRCEgS0pA3BIAEDcfmLCQmUuWgu6lTNAOzj8oJMCXpSdXHIfHjFerShs0wgJTcvoOcK1VWVCXIracNuAH5wIXjnSIHTzQq7szJsbEpHv23FgOcWnB6biNRUk/RlGRT6GassFfgB+HjFZOFIlAmWQtZsZkxWVL81HXsEBqvahA91PSqFgZnujhlQGAaGfZvAk1MpM+oeYVOQhXuAPZgNe+KELkbKqqutnKw/vDqyg32ALq8occIweXSyylII3qUdS28mIsZx6XRoSnK1uqALADshCxXbudNBSGAP60+bxdBLjO2c9cxaZTJSFEZk7xp7xsIA1lcuYp5s0iwsHO5t7C/bBzZnDpkwFf1ZSlQJVMS5AYHqjQb/nBSowZcw9MVyCm5DSw7DRlC79+sGNFJNHIIAM1YPNIb1PrHaMOSlaSmchVwq7jTndu+LAmoRZQCSQoEKS4ITdOXenNoTAJar2DDhBVcjeaOsRNQFy1BQ5HQ8DHygX1b9dkZLsXicxFVLSgllnKtO4jmOWrxq01RfSFmmhXbGUbQ0cmnqOkXPVMu6kWzLV3ap7bRpeNYaZ8pUtMxcon9pGv+0ZrXeyGeVEonoV+MKBPbrEpQWbXTKmqShMtMvO3uMFEM91gcODQ1Yfg8yQJhMuQhOTqnfmZ+sSS9+PlFfZnYSfSThMm9EpOliSpJOhTYDl3wexqjM1CgJyUWZlZcve4fuhiZttTSzJS0KJlgm6TKASW+82+LuyO0cvpkiolpckNMFi+gKgLE31g/V7DGtyrEzIhICQSlytv2tRaCmD+zqnkMpQM1Y3r07k6eLxZdWmR2BJsBqTAer2ib/DRm+8qwvZwNSPCOsbrkAiUpYSDcvZ+A58T3cYjVTJWyeKT2sGv5+cIwEn4uZsxSVkgkAAcN7pHKx7oqYpMmrkzFFTKQQlhoUsApwdXd37I6rpBQsKVcA5SW0IPxse+I6jEmzbwpJSf9J9R4RNK9BtLOlyVU08qQAkBM5F1JB0/EG72gbWbEVB66pgmy1BwtJJJs46pu5ERYxWFcpDAhx5ADycw2bKzVVFFlSohctRbTeHALg7yRGcVItdsrMSkrQFlILdZOUnc4D6QDUggkHUWjYZ9UDJzTBlBFwog+O4wArtnpS0CYXBVcZdW3BI8++K8RjP0IcxvGGUiZcpCE6JSAPCAuy2zFMmVLmpRmUQ+ZVy78NAx5QzARSYEFXRomJZaUqHAh4W632d0qy4CkfhVbwLw2kRBVVSJaSqYpKEjUqLCFQs4ZsgmlSvLMWpKhcFgzbwRv1gdUhRl9FKRMWDfpJgIAfg+7sjnaL2gIKVS6e72MxQs3BI1vxMS4PtCubLKJcsKI4qCbcdDvt4Qa3lVab2fJqB0pnKBJIICRuJTx5QUpPZfTC61TF8iQB5B/OF3B9sl0k+ZLmpzIKySEm6TvKX1HKNJwrFpU9GaUsKG9tR2jUQaqrYfs7Ikf4UtKTxZz4m8W1AbwItERCtQeFmj5F45mKCQSogAak2AiRYjG9vdplTp6kBZ6JBYJHu21J4kxKTTrU7Wyp1SinknMzqWse71QbDjffAfbWYlMnOpnSWHEngB+mgBsJTATgo+8Uk9gOnedfCB/tAxvpajo0nqy7W0Kt5i6OHPY7b+VNlplz1BE0AJdVkrbQvoDyMN1TOypcXJ0HH8o/OqIbNmNqJtMtKZilKkk5MpLlL708IJRjRKlISCtaQSHJJYAcSTuEL+CYyuZWLzhkqljoxxTmN78dfCJZS5uITikoVKpZZ6wVZUxQ3HlHu08joqqmmpsCDKLeI+PhGl+LtdThZWggELSD3jqn/AEwsmm6NRlTH06h5bj2gtDGme60qbeR4gn1ECtqwCgHRQuOX5QmFCf1g1+qMveTeDfs3xMInKlk2Wkt2oc+j+EAPpyesW4k9pHziGikvLKgHU4SP3nJ72YeMZarR8RkUynWPrCHZ1EoBHAOxivWJzJADF+q76N7xS1gzNAymUZdEBZ2H8xHzizTTAmWi9214bzc7yfQRplP/AG0qjUAzpVcp3aXIt1dw4F4Y8K2gk1FkqZf2FWV3bld0Z7UzVz5xVlKgWCbGw3Paz2PfBKfgYKHSSlSBYg6qAcn9c4DjQFqaMc2rxlVTNUpzlBZAewG63E6w+ycdK8NVNUeuJa0q/El0+dj3xlVSSEpu7xmqRVWs6GCeBYsqTMChoDccQdR4fCIK6n14horSgRAc+iG0MwGpmFOhL9rgGLGymLGnqpageqVBKuBCreWvdASabx8hV4B6/QwMRrF9PKKOzmIdPTS5h1Um/aLHzEWVTVgsz8/0I2zRHanFPo9LNmb0pLdpsPMiPz/OX1XL3N41j2s4nlky5P21Zj2J/M+UIErCkLIQo5QpSXPAEa+flE1x6R7O40ZZmzDrlIfh1bekL02cVKJOpLxpsnYlFPLSlRzGYrKo8MyVAN3tCTiNDLStWViEnKG0IG9+cGLsOlJ6wfjeCuIhJlkp0s3cSPlAqaWHMxdp6kFASriR4tFGmkbFYiEpTLUCgTAFS0t1bDrMol1KOvpBHbWnzU2behaF+CmPkTCzgdQmbTJkk/WosljdJSbKfcNIYUV5qKeZKmdWckBKg2rkMpPIxpz9VUzQRL/EPRUBcfTncG40/KGD6EUCWDqD6JVC/tRmykpd3hMJFQnrlCd5CRz3Q1yMJMiSEG6sylKI01yj0gLszTFddKSq7Lc/uufhD3WoBlq5JQf5i8ZhVanD88lIvlOQej+MRYrJ6qUb1agcLBuTnKnvi+maTTSzwyvwsQD2N8I4okiZNVO3JuP3QQP9Su9MaDlNH0SHDW37nGp8X7hEdHW5pSjY73/Ebx9tLXiVTMT1lCw4vqYD7HTs8spJvcdx0gPiOfOMuhq5f/vAD97KfgYVJssqypSHUTYQexF+hWlSg5nJfsQgxFsugTK6WwskFTdgP5RkhwqwtLq1Zognlg474nxyi6Gpmy9wUSOw3HkYozYjrmcsG8RPHkWaakzImLdggDvKlAAeDnujLF+nv2YY2evTk2HXS/goDyPjGiKliMX2IChXScvEv2ZS8bFMqgC1/CNQVnntUnldcRuQlKRe2mb1MJ8qsUBroYcfaLPJq5qXGVQSsEa+61jpuhKXSqSlKjosEjuJHwibMGIbez5snolZdB1g+Z0lwXfWAIqurziAIePEJ1gWrWH05nTpcv7agnxIieqpMk2Yj7KiPAkRe2Ek5q6TyJPgkmLW2NPkq5zAe9mPYsAg+JMInY/stg3T0YmS2TPlrWEqbV7sriL67ouUEmeZ4XNbMlCgRYJSxAOY6m9+8aRY9lyv7qv/ADT6Jg1X4VLXNKlAmwBS/VJ4kbyzC/CNRm0Pk1RmTNQpIJYgWPVDtxuW13Qv7WTQlne5Onj6Q1qR1wBZkHzKflADF1uVAgEBJLM+nlCoTtkJjVyTwznwQowdw/E1FASdFII52t84V8DW1SCXDhYLa3SoW53g1MBlzWIAe6QnckhkvbWzntjMaEaCqMyUqWDuJPYpz4hWYd0d02MhFMzAEhTjno3gwgOis6KceB1PI6+Bv+8Yp1ygkrYuDcfva+cJxVx3FVT5jc2HfB7A6c09SQdCEOOSwCD3GF3DqbPUoTxUPnD/ALQUa01aVSwk5pXuqLZshuAeLEQQUpbV2XlVYhSgr7zMyu8EeEWfZtKBqlm7iWb/ALyXjvaZSZsxJQCbAO2uoOU72sH5Rb9nEnLPnjglI84s+q9BPtBAFaW+wl+1v9oXJ0GdpZ/TVs1W7MQOxNvhAyrkkecZOfFKLkib9UUDVSwT2JBbzJ8IqkRYkI6pO8lgIBDn7MMNz1EybuQnKDzV+Q841AoHB4C7F4D9GpUJI66uuvtO7uDDug+ZUbjHIie1DDHrZbfty270k/MQoTqcKoqcnVEyag/yq+JjUfabTMmRPb/DmsexdvUCMtqqlyuWkdXP0g5ZgxHlE6cfsBxKZ45KL92/tguqjLnm9/4ojXTHMbWHo4iwp9hJmWvk8yR4pIi97QFg1kxgHGUE/uj0gHSTehqZax+ypJ8CII7VTwamefvqD8gwEAz6cfZmrLTKv/1Fd7BMMErEipS2SCl7MWOnO3pCFstjvRSBKCXK8yn3AXc89IdMDT1VPuYeCUxqMV7PrEhZKsyXASCUk7yT7r7mgBj1dLKF5TfKRdKuHZBvFh7obe/whfx+SyC/C364wqFPB6b+9ygxHWvbvvDBtTIarTp1kg+CgHPnA7BFvWofTOW8IK46CurUGsmSSPL5wNehE2nCllPnwaK6qcpUEG7EgMOIPhoD+mg2iW8wLOkWaqmSqYClNwCSQeIyi2g0VCtK9EnoqtL8/EggRpeN0gmoQq9lAgjUBTaHwjP9paQpWhY4A+hjRcKX01KkjUpt2jT4RDl/S9tTSWlrbQlPixB8Ut3wL2ZqeiqZ6j/2Sr+EiGXEZqZlOQSkKbQkO6bjXs84z2pxDo5i/vSlS/Ej4QUzpHSUmZ1E63MVqlOvaR5wVplAJDXECpxt3kxVtQUiHj2bbPy5xVNmDN0ak5Rz1c8RbSEpZjQvZNOvOTySfURhitIlpaPlIjtIjlSr6GNOdT7VYR9JppsrepJy/iF0+YjHjhBkuJoHSFAzAfs3Yg8/lG8zUXjJNvVNWTCUlmQHA5DVu2KNcaXilLqFrAhvGK9NTqebnuzafii2JKHcKDHW4MSomoyzbjdv4X+MabLOLjrOzf7xDVTswzEuTq/Eu8EMdSCAQ+u8dsC5csryp4mM3tDuCUagErYKcpAuXS5Z20a8ahhaOqr8avWFOjwwJXLAtcDe1m3aQ5YXJ6h/Er+oxpz5VQxUHOgDmfNEL205OVT2tpDTXyz0qPwn+qXCdteSxu94jxAsKURUguR1j7ocjsG+GCjldJOnLKlqaXl66WIv2nnCjKqzLm594USBus8N+C1YKJ6lrTmWkFtLMrQPfdBGq7l0YUydAQ1ucWMGwoIlr6xU6ixOrDqj4+Md1M7o0KX9lPVYbyGHe8E6CSkS05bjKG52+MaZL209Pmp0kAWSL8LCDGw1Tmp0p3j00+EVcXKfogzEe6GfeW84E7J4qEshSVMslIKfHR+EB7gjX4OkT5jsEqdQJDsTqLlh3CEvGaBEuwIWSoMr7reu7uhqmzUqnJzOpKVEda7k2BL6kc4VMWQnOGDOuxZg3ZBTHi5W8W7IH1MtiwNoOS5PVB74CVRvFWlQmH32Tr+tnD7ifWEGHv2UD+8TP8v/AFCMRlqqY5Ug8YkSmPjbf5RpzpgqdYxzbOaTWT080v8AwojZKgXMYbttOP0+p5KHklIih4KKQBl5fJMW5pHQm3AjxSIGqmXS2hA372/KLaC4UkF3f1/KNugTjinfg7+cW9kqWUtC84SVpUFIfWxDt3PEOMIYEfrdF3Y+ZITKUZpIUZgSCk3Yjh5vGfRTHh2I5pyE2LqcBiFAC7qfQesNOF2l+J8STChgIUmsCTmKQhakrWGKk2AI5eUN2FB0DgyfMAwsckFbean8J/qT8oQ9pluOLrtD5iA+sHJPxPyhJ2gR1Uc1/GJcSwUB1HVivyBMNmx1MmbTrCwFJzsAeAA+cK04dVR4mafID4w2+z//AJUvvmH0TBO2+XTuhwzOMylLOUkgEkgM9xF6bSFCQUTFpSVJGUGwB1azjuiXDbIDc/BzEuIHqj8QjTLqqwhCJZygAtqbnxN4zvEZJVLOXQTG8RGoYpdB5PGZ1hyyVEbpjOeb3gp4uyhXR9FnDulVtRlBLv3RUxenCZ6EglVg5OpOp9Ygoa1SFEtYoU/eGeJq1KvpAcHRw+txaBoUXTfVhj3QvVUpi0M0wNLFt14WJ6+sYqYoqF4cvZkpqhf4PiITlC8Nvs7cT1sHOUDzjE7ZbLLFoim0AUXdV+ClAeAMWJJcDdHZeNOVGavU9sYJtpMP9oVI5h/5Y3utJc9sYLtl/wCI1L/qyYo1wBpiiAOz4GL9Cp0ruArKr0VFCel8vZ84J4ZLBSpuB8wY06VTxZHU/XCO9mMMM+TPSASUsQAWex8YjrUnLrqH/XjBH2fTSFTwCQ6UmwewLb+2D0Xpe2fqFKnzipAR0dOQGUVEuxdSlXJ9IesO0I5J/pELsnC1ShUzSE9aXYgEWvqCLGD2EKdJPEJPdlELnyQYqpiovogf/ZCHiis3RM/E+MO2PLYTT91I/q+cKeJsVywGHV3b3hPEtTD9X2iafSG3Yb/lBzmK+HyhXRLASnMWHRzD4qhz2WpWp5eVmKlHxeCNcljCF9Xx9TFnEE9R+Yirg9w3M9usXMRtLIhZ9XK//DU3A+kZ/R4eZzoABOcliWFucaNUp6h5vCJgKwha1uLKVrpofCIzpawnAZJQsrH1pzH32IAce6GCgWfvgDix+vuTZIZ+SU/ODWH7WoKcubqpQUhLDMWfrA6tyaAWLTHnEs7gX/hHwgana1UL+reFiYvrGGislPLBEKU7U9sHIxETeHn2WAdPMdvcGvbCLvhv9nh+uVusB5mMzsNpQREcwh9D4GI6NNonU/OFyo9Vpub8YwnbsgYlOtqPVKTG8VnvGMH9o8hsQmHjl80D5RRrh2CrVlUnfYHnqY7wye0wAaEtfmRFKbMYofs83jvNkmp4EJPpGnRLW+4LPb5QU9mQBrQC90KZi2jHdr2QJqldViNCR6/KLewFRkr5HMlP8QIivYvTUdp+rJm80fFor7OLzIuLdHL/AKY621mNImHkgfzxDszOsAL/AFMv0MLl4qbSpZMx+KfT84AzsqlCwsBYbtIObXVICVjeVDySj5wu0qHUzcDE1OlGjw0TJsuWd8j1UOO+HHCabo5CUguEzCz2JGYwG2bk5q1KVAMJKA3nDTjByu26YnTuiitCMGlstQ5nyJgjXy+orsirhcr64k8Vepi9jOYSz0aQokgEEtZ9z2iHqWrmNLB5CM6QtJkz+OZTDtCo0Spbok/hHoIzalv0vDMD/NEeJdwioAnoze67HsPA7tXg9ipTnASXAcA8QFs8K65bKI4fCCNN7qL6pP8AXGI6Qx4ocsoXhMUq8MmMzz0Y7IVnh5B0BDd7P5TzVngPnCgmHj2dSnKy7XSL8N8ZnYavhumsXSkxxRykhNg0TERpyo3WDrGMQ9pkv+/TDwEvzSofCNwrPeMYz7U7VZtrKQf4VKHxgjXDsi4gGCTz+Ajmt0lqHAg9x+UT4kkdGIhUc8j8J9R+UadUdRUXV2v5R3gFRkqZK+ExJ8xFOYb9w9I5QWY84ym07c/4CuZR6kxU2QBZB0eSn1McbWVgXRS1/b6M/wAijF/ZaSyZf+Sn1MbcfALbRfWI+8P6UfKKlFJISTvAHkIm2uWlU1Y4LD+cXKWl+pWSNElv4TEfAmhqFS58+YnVCZYHYABBnD6xU2jUtZciYSSddRw7oB181Ms1LqAUpSEhL3IGpbhBLAZjUM0EEEKJbwaI0Qw8dd/vK/qi5jlO8v3FL6wLJJB7bborYczA8FrHm8e4tPWvNLScotcFjxtYxM+uppeWhjfKmE3Cqb/mH3O3nDXNVlRLBvcA9xaBGGSAZtQB+1mHZC1Fii2OkzkImmWm4BOrE2dwDffCJiIacwsOswGjZz8o1zZVf9zlv+yCPAmMer1vMB+76qeM08e1zaEsndoIWRDDtEsZA3J4AARnl209RGgezejzpWd2YekICRD77Oq8peWktmc99gDFxFa5TJZIiTNENP7oeJDOSNSPGFxo/Wi5jIfaxSvUSj9qUofwqeNgrhcxmntWperImfZWUnsVBGuPbL6yn+rHYIr4P1syPtC3aIN47SkKAbw39aA2GDJUAH7XlG3VTmymaPpsv6tKuZEEMbk5VNwcfrwgco/Vdin+EFTRabDp1Xh8gIAUlCW3O6SUsDrpzglhG0H0YCXVpMrKkJSopLEbtH8og9nGNIRQlKjdC1W5EA/OPcQ2jRPqZDDqoXqdwYuS58+ULl+AGJ4h01Qsyx0gzlRF06GzkizwZFFX1AFhLlb0y2CiGOhVvbsivhtePpsxYbKTv0IO/wALxo1LNzJfdErcJmyeAZZswzQrOAPfBKrn7RHLnrrBfGpY+tGjyyfCGBUBMWkutvtS1hvAxM7tB8IW8p/v7uYjquQ01XNH+hfyiDZpGamW+oUIs4kWWOxPmlY+MTXqjXzA6A//AFD/AFfKBuy80Gqmg71q+MXK24Qrf0gt25TAvZm9ZM/EfWFrwzbO1gFIv7pmeTxklSfrB+FPoI1XZaUjLUJUdJqwQ7OL/CM7x+RJ6ZSpJIAsx3seO4Mw7ozTx7qlji7AQLAtBHFzmUAkhVtREMvDVlJIFhBeyrIEPHs2o1GcFMSAIWqTCw0srUAJhIYahizncA8bPsps8inlggMSIpBbkMSEWjiZLvofL5ROgR1E5DdbrCL7TaXPQrO9BSodxh7q2ciF3aqk6SlmpYl0mwDnTcIIpfrINpgSlEwftAF+0A+phVnraYlXZD3jVKRSSXCgUpylJszcRu0hFrAMqSNx+MbrtOl7FiVdY72Pj/vAgq6h7YJzF5kDsbt/Vor01CtYKEIUpZuAASWDv8IqljAqopCkjtHfaLpSsTU5bKBBHbBPZ7Z8zFITKSUgjrKN2UOI3Q/UOyKEzEqLnKPP4CJm8sLeCbPrCnJBU7KSXtawHIBhD9SSClIBijJqFoBanIzOom91FQADai1z2WieXiEwrCTJISSQVXs2mo89InO3V0iBmJKAXLfeSnxB+UGMsCMcl3lFtJqfNx8YhADZeW0uclWuYx5iieuj9z+tI+MW9mkpC56OC7/GIsas1tAPKZLMTfoNPS6E8MyPNCPzgdgactav8Z9YMLQ5YBLDLY9qkf6YD0NQJVVMUUFXWJtZg+/9b4S4r5hRNqUk2K9BvdvKBuGYchdVLBYpusgnckFXfuhowzBk1k6ZNKWSSLE8GHfHO2uFKkS5Rp05St5astlda7DtuO6A74EbI7JpnibUzgcgWopSNFM7vyh0pKqnlpCBKawsyf29wNgWa7cORgts7hop6eXLAulN+03Pm8XSh9Q/bExeWlOpwujqpgSUKStTsUsBo7kXTccntDdTSMqQm5YAOdbceccy6RLvlDjeAN+sWgIBrpMfFPOPRHylQAbq9YoTS1zYDWCNSLwtbY0U2bSzJcgOtbJsQLEh7kizQRMz2yQqcpBkqmGbUrKkoSer0YsnqtqRd9bmKmCez6eQ04plA5lMs9Zhvy7hvjQNktiPoxTMnKC5oTlSz5UA6sTc8OW6DtVg6JhJW5dOVnIDO+7Q/IRpv/TOcK9niVEGompHFAIcHcNdWvBpOwcpAE2jXlmh2US6VAhiC1h23vxhoGBIBfrG4N1cGtxawtyixS0KZacqXZyb84tZvKlDYfDZsozpc9BBBCs5HvOS7K0Vxtx0huTLaJiI5aIW64yR9liUCPCmIIymEf2k4hLlplJKFKWS4UFFORIIe40J00h8KIH1OByVzRNWgKWkMkquzPoNAbm7RGXGZ4XgFeSufIWuWlSnSlbZlA71AjTmYITZldN6q6cBTEO7Pvfyh1rcLmLUoom5AQBYF7XP7QF+IbhviL+zJ2Z+ks6iwUvfoBy9NRC1pBpqSonTylSzJso9UAkkKJID6MVKgpsTgxEyb0hzFJIc/tc4aq2lKKd7rVLAUeK2HW8Q/lC/sTixnz6ghJSlkkgl+toCO1PoIjuwy0OGplAhIYEkxYVLB1ALFw44b+2JssctEw5yR7kj1o6aJPEIiUIjlEdkwVPCIrzJrHf4ROTEakl4EP1cwByogC1yW84gIe4ixV0CJoKZgCklrHSKowJA90qSycrBRZr7tCbnWMxPjLiKoJSlRSnMQCQniRu74+OzaMikZlsoAEhXWDFwx3R4jAspDTZrAEBJVa7jTez27BClFNdMKVPIWFIDsSMqjwSRc+ERJxVZsaacD2JbuObSL9Ps6lKwoTJpy7ipxo2nBo4/4aAdp05Ln9lTceUKD0Y0o/8Alp7fhDvpYPpzjs4ocoV0E7UhsofR397Tc/GL0zZ0KQEKmzCArMC/W36neLmPv+HAUFKpsxYJB6xcjLdhyO+JfFD+05mUEU6z1iCCQFBID5m0c6M8dyMQUVBJkTUvqSBlHaXfyi0jZoAuZ04nIpN1blNftDWjqh2cEtWYTZhH2Ser4CwA4RJROJTMilCRMcKYJLBRDO/IPaPZVepRboJqbEuoJa24som/Zvg+aPn5R8KPn5QaisnFJuW9NMzNo6cr8Hd/KOp+KzRlKaaYoEObpBHJn10hn+gjjHiqEcfKHVpV/tCcQoinUCCGClJ6wJvobEDuijhFKqQV9HTFAmKKnUtJY5bBvsuAABo8Opw4cY8OGjiYti0tS6ueUl5GVQAbrgglwCwF9HNzEacRqP8A0p/+RLb9HH6eGo4aOJjxWGJ4mLYtK4qakpP1KEqsxK3TcgFwL2DmOqWsnqWy6fKnerpAfANcQyjDU8THv9np4mLUFpTEmWCIw9POPfoCecWoOyRwpAgp9CTzjk0SYNT/2Q=="/>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4103" name="Picture 7" descr="http://fash224.tripod.com/test-4.img/1910-5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05000" y="-668100"/>
            <a:ext cx="5989152" cy="7590709"/>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1905000" y="6248400"/>
            <a:ext cx="5989152" cy="400110"/>
          </a:xfrm>
          <a:prstGeom prst="rect">
            <a:avLst/>
          </a:prstGeom>
          <a:noFill/>
        </p:spPr>
        <p:txBody>
          <a:bodyPr wrap="square" rtlCol="0">
            <a:spAutoFit/>
          </a:bodyPr>
          <a:lstStyle/>
          <a:p>
            <a:pPr algn="ctr"/>
            <a:r>
              <a:rPr lang="en-US" sz="2000" b="1" dirty="0" smtClean="0">
                <a:solidFill>
                  <a:schemeClr val="accent2">
                    <a:lumMod val="75000"/>
                  </a:schemeClr>
                </a:solidFill>
                <a:hlinkClick r:id="rId3" action="ppaction://hlinkfile"/>
              </a:rPr>
              <a:t>Video – how did women change in the 1920s?</a:t>
            </a:r>
            <a:endParaRPr lang="en-US" sz="2000" b="1" dirty="0">
              <a:solidFill>
                <a:schemeClr val="accent2">
                  <a:lumMod val="75000"/>
                </a:schemeClr>
              </a:solidFill>
            </a:endParaRPr>
          </a:p>
        </p:txBody>
      </p:sp>
    </p:spTree>
    <p:extLst>
      <p:ext uri="{BB962C8B-B14F-4D97-AF65-F5344CB8AC3E}">
        <p14:creationId xmlns:p14="http://schemas.microsoft.com/office/powerpoint/2010/main" val="229000621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t1.gstatic.com/images?q=tbn:ANd9GcTeLfZAHJZzO2wkUXWeOgznlC22Sl14-UMlVsZ-In6V6X7yUgzFfp5EmQ"/>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1000" y="1524000"/>
            <a:ext cx="2583297" cy="300941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t1.gstatic.com/images?q=tbn:ANd9GcSAeanYIZ6X1b9bJBRPHwGUhp-l2vedH1xAT-R2TbtWapXqkXIAitMa35Y"/>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05200" y="533400"/>
            <a:ext cx="2143125" cy="3061607"/>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http://t1.gstatic.com/images?q=tbn:ANd9GcRjnjUCZsjJZ1nLGZV8YTsfOoZyqWPP94Fh0WHCB1LY8XRIw-yIUpalgZw"/>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229193" y="1679015"/>
            <a:ext cx="2628607" cy="335018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0176949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Women cast ballots for one of the first times in the 1920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5329" y="2286000"/>
            <a:ext cx="5753100" cy="4122068"/>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p:txBody>
          <a:bodyPr/>
          <a:lstStyle/>
          <a:p>
            <a:r>
              <a:rPr lang="en-US" b="1" dirty="0" smtClean="0"/>
              <a:t>Right To Vote</a:t>
            </a:r>
            <a:endParaRPr lang="en-US" b="1" dirty="0"/>
          </a:p>
        </p:txBody>
      </p:sp>
      <p:sp>
        <p:nvSpPr>
          <p:cNvPr id="3" name="Content Placeholder 2"/>
          <p:cNvSpPr>
            <a:spLocks noGrp="1"/>
          </p:cNvSpPr>
          <p:nvPr>
            <p:ph idx="1"/>
          </p:nvPr>
        </p:nvSpPr>
        <p:spPr>
          <a:xfrm>
            <a:off x="457200" y="1219200"/>
            <a:ext cx="8229600" cy="5638800"/>
          </a:xfrm>
        </p:spPr>
        <p:txBody>
          <a:bodyPr>
            <a:normAutofit/>
          </a:bodyPr>
          <a:lstStyle/>
          <a:p>
            <a:r>
              <a:rPr lang="en-US" dirty="0" smtClean="0"/>
              <a:t>19</a:t>
            </a:r>
            <a:r>
              <a:rPr lang="en-US" baseline="30000" dirty="0" smtClean="0"/>
              <a:t>th</a:t>
            </a:r>
            <a:r>
              <a:rPr lang="en-US" dirty="0" smtClean="0"/>
              <a:t> amendment = women’s suffrage</a:t>
            </a:r>
          </a:p>
          <a:p>
            <a:pPr marL="0" indent="0">
              <a:buNone/>
            </a:pPr>
            <a:r>
              <a:rPr lang="en-US" sz="1400" dirty="0" smtClean="0"/>
              <a:t>“The right of citizens of the United States to vote shall not be denied or abridged by the United States or by any State on account of sex. Congress shall have power to enforce this article by appropriate legislation.”</a:t>
            </a:r>
          </a:p>
          <a:p>
            <a:pPr marL="0" indent="0">
              <a:buNone/>
            </a:pPr>
            <a:endParaRPr lang="en-US" sz="1400" dirty="0" smtClean="0"/>
          </a:p>
          <a:p>
            <a:pPr marL="0" indent="0">
              <a:buNone/>
            </a:pPr>
            <a:endParaRPr lang="en-US" sz="1400" dirty="0" smtClean="0"/>
          </a:p>
          <a:p>
            <a:pPr marL="0" indent="0">
              <a:buNone/>
            </a:pPr>
            <a:endParaRPr lang="en-US" sz="1400" dirty="0" smtClean="0"/>
          </a:p>
          <a:p>
            <a:pPr marL="0" indent="0">
              <a:buNone/>
            </a:pPr>
            <a:endParaRPr lang="en-US" sz="1400" dirty="0" smtClean="0"/>
          </a:p>
          <a:p>
            <a:pPr marL="0" indent="0">
              <a:buNone/>
            </a:pPr>
            <a:endParaRPr lang="en-US" sz="1400" dirty="0" smtClean="0"/>
          </a:p>
          <a:p>
            <a:pPr marL="0" indent="0">
              <a:buNone/>
            </a:pPr>
            <a:endParaRPr lang="en-US" sz="1400" dirty="0" smtClean="0"/>
          </a:p>
          <a:p>
            <a:pPr marL="0" indent="0">
              <a:buNone/>
            </a:pPr>
            <a:endParaRPr lang="en-US" sz="1400" dirty="0" smtClean="0"/>
          </a:p>
          <a:p>
            <a:pPr marL="0" indent="0">
              <a:buNone/>
            </a:pPr>
            <a:endParaRPr lang="en-US" sz="1400" dirty="0" smtClean="0"/>
          </a:p>
          <a:p>
            <a:pPr marL="0" indent="0">
              <a:buNone/>
            </a:pPr>
            <a:endParaRPr lang="en-US" sz="1400" dirty="0" smtClean="0"/>
          </a:p>
          <a:p>
            <a:pPr marL="0" indent="0">
              <a:buNone/>
            </a:pPr>
            <a:endParaRPr lang="en-US" sz="1400" dirty="0"/>
          </a:p>
          <a:p>
            <a:pPr marL="0" indent="0">
              <a:buNone/>
            </a:pPr>
            <a:endParaRPr lang="en-US" sz="1400" dirty="0" smtClean="0"/>
          </a:p>
          <a:p>
            <a:pPr marL="0" indent="0">
              <a:buNone/>
            </a:pPr>
            <a:endParaRPr lang="en-US" sz="1400" dirty="0"/>
          </a:p>
          <a:p>
            <a:pPr marL="0" indent="0">
              <a:buNone/>
            </a:pPr>
            <a:endParaRPr lang="en-US" sz="1400" dirty="0" smtClean="0"/>
          </a:p>
          <a:p>
            <a:pPr marL="0" indent="0">
              <a:buNone/>
            </a:pPr>
            <a:endParaRPr lang="en-US" sz="1400" dirty="0"/>
          </a:p>
          <a:p>
            <a:pPr marL="0" indent="0">
              <a:buNone/>
            </a:pPr>
            <a:endParaRPr lang="en-US" sz="1400" dirty="0" smtClean="0"/>
          </a:p>
          <a:p>
            <a:pPr marL="0" indent="0">
              <a:buNone/>
            </a:pPr>
            <a:endParaRPr lang="en-US" sz="1200" dirty="0" smtClean="0"/>
          </a:p>
          <a:p>
            <a:pPr marL="0" indent="0" algn="ctr">
              <a:buNone/>
            </a:pPr>
            <a:r>
              <a:rPr lang="en-US" sz="1600" b="1" dirty="0" smtClean="0">
                <a:solidFill>
                  <a:srgbClr val="FF0000"/>
                </a:solidFill>
                <a:hlinkClick r:id="rId3"/>
              </a:rPr>
              <a:t>Interactive voting map</a:t>
            </a:r>
            <a:endParaRPr lang="en-US" sz="1600" b="1" dirty="0">
              <a:solidFill>
                <a:srgbClr val="FF0000"/>
              </a:solidFill>
            </a:endParaRPr>
          </a:p>
        </p:txBody>
      </p:sp>
    </p:spTree>
    <p:extLst>
      <p:ext uri="{BB962C8B-B14F-4D97-AF65-F5344CB8AC3E}">
        <p14:creationId xmlns:p14="http://schemas.microsoft.com/office/powerpoint/2010/main" val="424127010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www.scoutnetworkblog.com/wp-content/uploads/2009/10/Flapper.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33800" y="1828800"/>
            <a:ext cx="5551713" cy="388620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457200" y="0"/>
            <a:ext cx="8229600" cy="1143000"/>
          </a:xfrm>
        </p:spPr>
        <p:txBody>
          <a:bodyPr/>
          <a:lstStyle/>
          <a:p>
            <a:r>
              <a:rPr lang="en-US" b="1" dirty="0" smtClean="0"/>
              <a:t>Flappers</a:t>
            </a:r>
            <a:endParaRPr lang="en-US" b="1" dirty="0"/>
          </a:p>
        </p:txBody>
      </p:sp>
      <p:sp>
        <p:nvSpPr>
          <p:cNvPr id="3" name="Content Placeholder 2"/>
          <p:cNvSpPr>
            <a:spLocks noGrp="1"/>
          </p:cNvSpPr>
          <p:nvPr>
            <p:ph idx="1"/>
          </p:nvPr>
        </p:nvSpPr>
        <p:spPr>
          <a:xfrm>
            <a:off x="0" y="838200"/>
            <a:ext cx="5105400" cy="5715000"/>
          </a:xfrm>
        </p:spPr>
        <p:txBody>
          <a:bodyPr>
            <a:normAutofit lnSpcReduction="10000"/>
          </a:bodyPr>
          <a:lstStyle/>
          <a:p>
            <a:r>
              <a:rPr lang="en-US" dirty="0" smtClean="0"/>
              <a:t>Identified by her short skirts, short hair (bob), noticeable makeup, and fun-loving attitude</a:t>
            </a:r>
          </a:p>
          <a:p>
            <a:r>
              <a:rPr lang="en-US" dirty="0" smtClean="0"/>
              <a:t>represented a new freedom for women </a:t>
            </a:r>
          </a:p>
          <a:p>
            <a:r>
              <a:rPr lang="en-US" dirty="0" smtClean="0"/>
              <a:t>The average woman did wear the fashions made popular by flappers</a:t>
            </a:r>
          </a:p>
          <a:p>
            <a:r>
              <a:rPr lang="en-US" dirty="0" smtClean="0"/>
              <a:t>Flappers popularized slender, boyish fashions</a:t>
            </a:r>
            <a:endParaRPr lang="en-US" dirty="0"/>
          </a:p>
        </p:txBody>
      </p:sp>
    </p:spTree>
    <p:extLst>
      <p:ext uri="{BB962C8B-B14F-4D97-AF65-F5344CB8AC3E}">
        <p14:creationId xmlns:p14="http://schemas.microsoft.com/office/powerpoint/2010/main" val="330093141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3.bp.blogspot.com/-Sv0F7zdmlJE/T6TBlR5n8JI/AAAAAAAAAxI/v_4B53a2uXo/s1600/Flappers%2Bdancing.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9970"/>
            <a:ext cx="8694634" cy="687396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3066624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6" name="Picture 4" descr="one of these things it not hot like the other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2192"/>
            <a:ext cx="9144000" cy="6862574"/>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p:cNvSpPr/>
          <p:nvPr/>
        </p:nvSpPr>
        <p:spPr>
          <a:xfrm>
            <a:off x="0" y="457200"/>
            <a:ext cx="1752600" cy="5867400"/>
          </a:xfrm>
          <a:prstGeom prst="rect">
            <a:avLst/>
          </a:prstGeom>
          <a:solidFill>
            <a:schemeClr val="bg1"/>
          </a:solidFill>
          <a:ln>
            <a:noFill/>
          </a:ln>
          <a:effectLst>
            <a:glow rad="127000">
              <a:schemeClr val="bg1"/>
            </a:glow>
            <a:softEdge rad="635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187516924"/>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xit" presetSubtype="32" fill="hold" grpId="0" nodeType="clickEffect">
                                  <p:stCondLst>
                                    <p:cond delay="0"/>
                                  </p:stCondLst>
                                  <p:childTnLst>
                                    <p:animEffect transition="out" filter="circle(out)">
                                      <p:cBhvr>
                                        <p:cTn id="6" dur="2000"/>
                                        <p:tgtEl>
                                          <p:spTgt spid="2"/>
                                        </p:tgtEl>
                                      </p:cBhvr>
                                    </p:animEffect>
                                    <p:set>
                                      <p:cBhvr>
                                        <p:cTn id="7" dur="1" fill="hold">
                                          <p:stCondLst>
                                            <p:cond delay="1999"/>
                                          </p:stCondLst>
                                        </p:cTn>
                                        <p:tgtEl>
                                          <p:spTgt spid="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b="1" dirty="0" smtClean="0"/>
              <a:t>Working</a:t>
            </a:r>
            <a:endParaRPr lang="en-US" b="1" dirty="0"/>
          </a:p>
        </p:txBody>
      </p:sp>
      <p:sp>
        <p:nvSpPr>
          <p:cNvPr id="3" name="Content Placeholder 2"/>
          <p:cNvSpPr>
            <a:spLocks noGrp="1"/>
          </p:cNvSpPr>
          <p:nvPr>
            <p:ph idx="1"/>
          </p:nvPr>
        </p:nvSpPr>
        <p:spPr>
          <a:xfrm>
            <a:off x="0" y="838200"/>
            <a:ext cx="9144000" cy="4525963"/>
          </a:xfrm>
        </p:spPr>
        <p:txBody>
          <a:bodyPr>
            <a:normAutofit/>
          </a:bodyPr>
          <a:lstStyle/>
          <a:p>
            <a:r>
              <a:rPr lang="en-US" sz="2600" dirty="0" smtClean="0"/>
              <a:t>Among single women, there was a huge increase in employment during this era</a:t>
            </a:r>
          </a:p>
          <a:p>
            <a:r>
              <a:rPr lang="en-US" sz="2600" dirty="0" smtClean="0"/>
              <a:t>New jobs opened up for women: </a:t>
            </a:r>
          </a:p>
          <a:p>
            <a:pPr lvl="1"/>
            <a:r>
              <a:rPr lang="en-US" sz="2000" dirty="0" smtClean="0"/>
              <a:t>Typists, filing clerks, stenographers, and even some secretarial roles all became possibilities for the single young woman</a:t>
            </a:r>
          </a:p>
          <a:p>
            <a:r>
              <a:rPr lang="en-US" sz="2600" dirty="0" smtClean="0"/>
              <a:t>However, only </a:t>
            </a:r>
            <a:r>
              <a:rPr lang="en-US" sz="2600" dirty="0"/>
              <a:t>10% of </a:t>
            </a:r>
            <a:r>
              <a:rPr lang="en-US" sz="2600" b="1" dirty="0"/>
              <a:t>married</a:t>
            </a:r>
            <a:r>
              <a:rPr lang="en-US" sz="2600" dirty="0"/>
              <a:t> women worked outside the home</a:t>
            </a:r>
          </a:p>
          <a:p>
            <a:endParaRPr lang="en-US" dirty="0"/>
          </a:p>
        </p:txBody>
      </p:sp>
      <p:pic>
        <p:nvPicPr>
          <p:cNvPr id="4" name="Picture 2" descr="http://www.officemuseum.com/IMagesWWW/UWA_Dexter_Horton_National_Bank_c._1920_SEA_1048_OM.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09800" y="3352800"/>
            <a:ext cx="4959457" cy="3429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9695046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2" name="Picture 4" descr="http://sloblogs.thetribunenews.com/slovault/files/2008/08/telephone-operator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433706"/>
            <a:ext cx="9144000" cy="61417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6974225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420</TotalTime>
  <Words>323</Words>
  <Application>Microsoft Office PowerPoint</Application>
  <PresentationFormat>On-screen Show (4:3)</PresentationFormat>
  <Paragraphs>53</Paragraphs>
  <Slides>13</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13</vt:i4>
      </vt:variant>
    </vt:vector>
  </HeadingPairs>
  <TitlesOfParts>
    <vt:vector size="16" baseType="lpstr">
      <vt:lpstr>Arial</vt:lpstr>
      <vt:lpstr>Calibri</vt:lpstr>
      <vt:lpstr>Office Theme</vt:lpstr>
      <vt:lpstr>Women of the 1920s</vt:lpstr>
      <vt:lpstr>PowerPoint Presentation</vt:lpstr>
      <vt:lpstr>PowerPoint Presentation</vt:lpstr>
      <vt:lpstr>Right To Vote</vt:lpstr>
      <vt:lpstr>Flappers</vt:lpstr>
      <vt:lpstr>PowerPoint Presentation</vt:lpstr>
      <vt:lpstr>PowerPoint Presentation</vt:lpstr>
      <vt:lpstr>Working</vt:lpstr>
      <vt:lpstr>PowerPoint Presentation</vt:lpstr>
      <vt:lpstr>Property Rights</vt:lpstr>
      <vt:lpstr>Education</vt:lpstr>
      <vt:lpstr>The End</vt:lpstr>
      <vt:lpstr>Bellringer Quiz #1</vt:lpstr>
    </vt:vector>
  </TitlesOfParts>
  <Company>Virginia Beach City Public Schools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Women of the 1920s</dc:title>
  <dc:creator>Lindsay A. Thompson</dc:creator>
  <cp:lastModifiedBy>Vickie J. Dean</cp:lastModifiedBy>
  <cp:revision>21</cp:revision>
  <cp:lastPrinted>2014-01-15T21:34:25Z</cp:lastPrinted>
  <dcterms:created xsi:type="dcterms:W3CDTF">2014-01-13T22:08:24Z</dcterms:created>
  <dcterms:modified xsi:type="dcterms:W3CDTF">2015-02-04T21:11:08Z</dcterms:modified>
</cp:coreProperties>
</file>